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25"/>
  </p:notesMasterIdLst>
  <p:sldIdLst>
    <p:sldId id="256" r:id="rId5"/>
    <p:sldId id="257" r:id="rId6"/>
    <p:sldId id="258" r:id="rId7"/>
    <p:sldId id="259" r:id="rId8"/>
    <p:sldId id="260" r:id="rId9"/>
    <p:sldId id="300" r:id="rId10"/>
    <p:sldId id="301" r:id="rId11"/>
    <p:sldId id="261" r:id="rId12"/>
    <p:sldId id="302" r:id="rId13"/>
    <p:sldId id="264" r:id="rId14"/>
    <p:sldId id="303" r:id="rId15"/>
    <p:sldId id="268" r:id="rId16"/>
    <p:sldId id="298" r:id="rId17"/>
    <p:sldId id="262" r:id="rId18"/>
    <p:sldId id="270" r:id="rId19"/>
    <p:sldId id="263" r:id="rId20"/>
    <p:sldId id="299" r:id="rId21"/>
    <p:sldId id="266" r:id="rId22"/>
    <p:sldId id="265" r:id="rId23"/>
    <p:sldId id="304" r:id="rId24"/>
  </p:sldIdLst>
  <p:sldSz cx="9144000" cy="5143500" type="screen16x9"/>
  <p:notesSz cx="6858000" cy="9144000"/>
  <p:embeddedFontLst>
    <p:embeddedFont>
      <p:font typeface="Advent Pro Light" panose="020B0604020202020204" charset="0"/>
      <p:regular r:id="rId26"/>
      <p:bold r:id="rId27"/>
    </p:embeddedFont>
    <p:embeddedFont>
      <p:font typeface="Anton" pitchFamily="2" charset="0"/>
      <p:regular r:id="rId28"/>
    </p:embeddedFont>
    <p:embeddedFont>
      <p:font typeface="Fira Sans Condensed" panose="020B0503050000020004" pitchFamily="34" charset="0"/>
      <p:regular r:id="rId29"/>
      <p:bold r:id="rId30"/>
      <p:italic r:id="rId31"/>
      <p:boldItalic r:id="rId32"/>
    </p:embeddedFont>
    <p:embeddedFont>
      <p:font typeface="Fira Sans Condensed Light" panose="020B0403050000020004" pitchFamily="34" charset="0"/>
      <p:regular r:id="rId33"/>
      <p:bold r:id="rId34"/>
      <p:italic r:id="rId35"/>
      <p:boldItalic r:id="rId36"/>
    </p:embeddedFont>
    <p:embeddedFont>
      <p:font typeface="Josefin Slab" pitchFamily="2" charset="0"/>
      <p:regular r:id="rId37"/>
      <p:bold r:id="rId38"/>
      <p:italic r:id="rId39"/>
      <p:boldItalic r:id="rId40"/>
    </p:embeddedFont>
    <p:embeddedFont>
      <p:font typeface="Rajdhani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5041D-18B6-D32B-32BE-527DC5E54C3C}" v="7" dt="2021-12-09T08:29:43.440"/>
    <p1510:client id="{0A41F61C-4EE2-DCE1-6199-8D4315B0CDF3}" v="3" dt="2021-12-09T07:28:12.796"/>
    <p1510:client id="{2F9D7BC5-9337-1304-A71D-734CB1F66F81}" v="114" dt="2021-12-09T08:27:43.815"/>
    <p1510:client id="{3B75D455-22DB-CF7E-1EF8-A6E6D8AFE018}" v="6" dt="2021-12-09T08:32:19.738"/>
    <p1510:client id="{3BFFF9D2-8D53-1B30-B9F8-84495A34C1CB}" v="11" dt="2021-12-09T08:33:28.520"/>
    <p1510:client id="{57C7C62D-34F1-EE10-6E3F-BACE42DFDA71}" v="26" dt="2021-12-09T08:27:27.617"/>
    <p1510:client id="{89AD2497-3B4F-4766-9B0A-0B7E3AA98FB7}" v="1114" dt="2022-01-27T11:26:05.810"/>
    <p1510:client id="{991CCF4C-C01D-D68C-F113-EBEAA9167348}" v="9" dt="2021-12-08T21:46:12.931"/>
    <p1510:client id="{9C28D2A5-62DA-3B3D-9159-A8B175BC4528}" v="11" dt="2021-12-09T08:21:33.118"/>
    <p1510:client id="{9C8EED32-7337-4404-9BCF-A9A903151207}" v="411" dt="2021-12-08T09:54:06.383"/>
    <p1510:client id="{C397C99C-52AD-AD51-C72B-34ABC6237328}" v="1" dt="2021-12-09T08:26:35.214"/>
    <p1510:client id="{C8688BE6-1015-4F39-9BA1-406C7A9A331E}" v="244" dt="2021-12-09T08:02:08.128"/>
    <p1510:client id="{D6217CAD-3EF6-4E5C-C42E-BBA1168DD83E}" v="35" dt="2021-12-08T17:10:40.481"/>
  </p1510:revLst>
</p1510:revInfo>
</file>

<file path=ppt/tableStyles.xml><?xml version="1.0" encoding="utf-8"?>
<a:tblStyleLst xmlns:a="http://schemas.openxmlformats.org/drawingml/2006/main" def="{5EFF56FA-AAD3-4B67-9DC0-D96B8204113D}">
  <a:tblStyle styleId="{5EFF56FA-AAD3-4B67-9DC0-D96B820411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0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216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868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80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00568" y="2571750"/>
            <a:ext cx="3670571" cy="17491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GREEN AI</a:t>
            </a:r>
            <a:br>
              <a:rPr lang="en">
                <a:latin typeface="Rajdhani"/>
                <a:ea typeface="Rajdhani"/>
                <a:cs typeface="Rajdhani"/>
                <a:sym typeface="Rajdhani"/>
              </a:rPr>
            </a:b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3951707" y="411985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A89F865-48DB-4C75-B70D-35CEF5959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585075"/>
            <a:ext cx="3384900" cy="832279"/>
          </a:xfrm>
        </p:spPr>
        <p:txBody>
          <a:bodyPr/>
          <a:lstStyle/>
          <a:p>
            <a:r>
              <a:rPr lang="en-US"/>
              <a:t>M.RAKOTONDRATSIMBA</a:t>
            </a:r>
          </a:p>
          <a:p>
            <a:r>
              <a:rPr lang="en-US"/>
              <a:t>M.JUN KIM</a:t>
            </a:r>
          </a:p>
          <a:p>
            <a:r>
              <a:rPr lang="en-US"/>
              <a:t>M.MOUHALI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Deep Learning</a:t>
            </a:r>
            <a:endParaRPr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08684" y="2094732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400"/>
              <a:t>Nombreuses applications et services IA améliorent l'automatisation sans intervention humaine.</a:t>
            </a:r>
            <a:endParaRPr sz="140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208430" y="1333024"/>
            <a:ext cx="2805329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600">
                <a:latin typeface="Rajdhani"/>
                <a:cs typeface="Rajdhani"/>
              </a:rPr>
              <a:t>Sous-domaine du machine Learning algorithmes inspirés du cerveau –&gt;réseaux neuronaux artificiels</a:t>
            </a:r>
            <a:endParaRPr sz="1600">
              <a:latin typeface="Rajdhani"/>
              <a:cs typeface="Rajdhani"/>
            </a:endParaRPr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BE" sz="1400"/>
              <a:t>Trois couches ou plus Optimiser et à affiner la précision</a:t>
            </a:r>
            <a:endParaRPr sz="1400"/>
          </a:p>
        </p:txBody>
      </p:sp>
      <p:cxnSp>
        <p:nvCxnSpPr>
          <p:cNvPr id="636" name="Google Shape;636;p32"/>
          <p:cNvCxnSpPr>
            <a:cxnSpLocks/>
          </p:cNvCxnSpPr>
          <p:nvPr/>
        </p:nvCxnSpPr>
        <p:spPr>
          <a:xfrm flipH="1">
            <a:off x="5260797" y="1946560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cxnSpLocks/>
          </p:cNvCxnSpPr>
          <p:nvPr/>
        </p:nvCxnSpPr>
        <p:spPr>
          <a:xfrm>
            <a:off x="3080048" y="2673916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11CE235-0917-4A01-9C39-C936FB144F41}"/>
              </a:ext>
            </a:extLst>
          </p:cNvPr>
          <p:cNvSpPr txBox="1"/>
          <p:nvPr/>
        </p:nvSpPr>
        <p:spPr>
          <a:xfrm>
            <a:off x="8609943" y="126124"/>
            <a:ext cx="38822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EA27-4F67-4A3B-A08A-D1ECA1EA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 transformations à </a:t>
            </a:r>
            <a:r>
              <a:rPr lang="en-US" err="1"/>
              <a:t>croissances</a:t>
            </a:r>
            <a:r>
              <a:rPr lang="en-US"/>
              <a:t> inverses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BD3AF-AF0E-4E88-B362-111D6CD1983E}"/>
              </a:ext>
            </a:extLst>
          </p:cNvPr>
          <p:cNvSpPr txBox="1"/>
          <p:nvPr/>
        </p:nvSpPr>
        <p:spPr>
          <a:xfrm>
            <a:off x="8422728" y="126124"/>
            <a:ext cx="575442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10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16E967-C8B8-4C8D-AF13-F0F3BAA9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38" y="1146907"/>
            <a:ext cx="5767387" cy="37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3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Mise en évidence du problème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01BD5-52D5-4D3A-BB18-02E4B49E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851" y="1173965"/>
            <a:ext cx="4920298" cy="358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2860E-A2D6-493B-9F48-C48FE63F2268}"/>
              </a:ext>
            </a:extLst>
          </p:cNvPr>
          <p:cNvSpPr txBox="1"/>
          <p:nvPr/>
        </p:nvSpPr>
        <p:spPr>
          <a:xfrm>
            <a:off x="8422728" y="126124"/>
            <a:ext cx="575442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Mise en évidence du problème</a:t>
            </a:r>
            <a:endParaRPr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1254674" y="3849775"/>
            <a:ext cx="1658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BE" sz="1400"/>
              <a:t>Équipe de recherche de l'université du Massachusetts</a:t>
            </a:r>
            <a:endParaRPr sz="1400"/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4452076" y="38497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400"/>
              <a:t>Selon l’échelle de l’expérience et de l’énergie utilisée</a:t>
            </a:r>
            <a:endParaRPr sz="1400"/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2906251" y="13363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400"/>
              <a:t>Émission de carbone pour la formation de l’IA</a:t>
            </a:r>
            <a:endParaRPr sz="1400"/>
          </a:p>
        </p:txBody>
      </p:sp>
      <p:sp>
        <p:nvSpPr>
          <p:cNvPr id="704" name="Google Shape;704;p36"/>
          <p:cNvSpPr txBox="1">
            <a:spLocks noGrp="1"/>
          </p:cNvSpPr>
          <p:nvPr>
            <p:ph type="subTitle" idx="4294967295"/>
          </p:nvPr>
        </p:nvSpPr>
        <p:spPr>
          <a:xfrm>
            <a:off x="5997647" y="13363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400"/>
              <a:t>Vols aller-retour entre New-York et Pékin</a:t>
            </a:r>
            <a:endParaRPr sz="1400"/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843376" y="21961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b="1">
                <a:latin typeface="Rajdhani"/>
                <a:cs typeface="Rajdhani"/>
              </a:rPr>
              <a:t>635 kg</a:t>
            </a:r>
            <a:endParaRPr sz="1800" b="1">
              <a:latin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934776" y="21961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125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1297576" y="34713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2019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4389076" y="34713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35 000kg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840426" y="27466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3386126" y="27466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931826" y="27466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6477526" y="27466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2413126" y="30330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958826" y="30330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cxnSpLocks/>
            <a:stCxn id="712" idx="6"/>
            <a:endCxn id="713" idx="2"/>
          </p:cNvCxnSpPr>
          <p:nvPr/>
        </p:nvCxnSpPr>
        <p:spPr>
          <a:xfrm>
            <a:off x="5504526" y="30330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978910" y="28972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92E256-65A1-45F7-8AF3-0E01B1B5051C}"/>
              </a:ext>
            </a:extLst>
          </p:cNvPr>
          <p:cNvSpPr txBox="1"/>
          <p:nvPr/>
        </p:nvSpPr>
        <p:spPr>
          <a:xfrm>
            <a:off x="8422728" y="126124"/>
            <a:ext cx="575442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12</a:t>
            </a:r>
          </a:p>
        </p:txBody>
      </p:sp>
      <p:grpSp>
        <p:nvGrpSpPr>
          <p:cNvPr id="37" name="Google Shape;719;p36">
            <a:extLst>
              <a:ext uri="{FF2B5EF4-FFF2-40B4-BE49-F238E27FC236}">
                <a16:creationId xmlns:a16="http://schemas.microsoft.com/office/drawing/2014/main" id="{E7859877-F91F-4632-968F-295FE367FE03}"/>
              </a:ext>
            </a:extLst>
          </p:cNvPr>
          <p:cNvGrpSpPr/>
          <p:nvPr/>
        </p:nvGrpSpPr>
        <p:grpSpPr>
          <a:xfrm>
            <a:off x="3526711" y="2897241"/>
            <a:ext cx="288451" cy="275350"/>
            <a:chOff x="4126815" y="2760704"/>
            <a:chExt cx="380393" cy="363118"/>
          </a:xfrm>
        </p:grpSpPr>
        <p:sp>
          <p:nvSpPr>
            <p:cNvPr id="38" name="Google Shape;720;p36">
              <a:extLst>
                <a:ext uri="{FF2B5EF4-FFF2-40B4-BE49-F238E27FC236}">
                  <a16:creationId xmlns:a16="http://schemas.microsoft.com/office/drawing/2014/main" id="{B28FF153-703C-4848-8F0C-5A9EB49BE1BB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1;p36">
              <a:extLst>
                <a:ext uri="{FF2B5EF4-FFF2-40B4-BE49-F238E27FC236}">
                  <a16:creationId xmlns:a16="http://schemas.microsoft.com/office/drawing/2014/main" id="{F7680759-DA60-4CAC-A0AB-C6ED903ADCAD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2;p36">
              <a:extLst>
                <a:ext uri="{FF2B5EF4-FFF2-40B4-BE49-F238E27FC236}">
                  <a16:creationId xmlns:a16="http://schemas.microsoft.com/office/drawing/2014/main" id="{5BE7E8FD-BF9B-46F8-9198-82C78D96785A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3;p36">
              <a:extLst>
                <a:ext uri="{FF2B5EF4-FFF2-40B4-BE49-F238E27FC236}">
                  <a16:creationId xmlns:a16="http://schemas.microsoft.com/office/drawing/2014/main" id="{0F38B167-E773-464A-A49A-E5523EE3559D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719;p36">
            <a:extLst>
              <a:ext uri="{FF2B5EF4-FFF2-40B4-BE49-F238E27FC236}">
                <a16:creationId xmlns:a16="http://schemas.microsoft.com/office/drawing/2014/main" id="{DF97FF63-EB67-416B-8A91-4A17C882D6B8}"/>
              </a:ext>
            </a:extLst>
          </p:cNvPr>
          <p:cNvGrpSpPr/>
          <p:nvPr/>
        </p:nvGrpSpPr>
        <p:grpSpPr>
          <a:xfrm>
            <a:off x="5074524" y="2897241"/>
            <a:ext cx="288451" cy="275350"/>
            <a:chOff x="4126815" y="2760704"/>
            <a:chExt cx="380393" cy="363118"/>
          </a:xfrm>
        </p:grpSpPr>
        <p:sp>
          <p:nvSpPr>
            <p:cNvPr id="43" name="Google Shape;720;p36">
              <a:extLst>
                <a:ext uri="{FF2B5EF4-FFF2-40B4-BE49-F238E27FC236}">
                  <a16:creationId xmlns:a16="http://schemas.microsoft.com/office/drawing/2014/main" id="{97F90F2D-2D61-4E7C-8A46-399BA6421F86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;p36">
              <a:extLst>
                <a:ext uri="{FF2B5EF4-FFF2-40B4-BE49-F238E27FC236}">
                  <a16:creationId xmlns:a16="http://schemas.microsoft.com/office/drawing/2014/main" id="{F94E0737-D426-4A3F-B91C-86C9DF34251E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2;p36">
              <a:extLst>
                <a:ext uri="{FF2B5EF4-FFF2-40B4-BE49-F238E27FC236}">
                  <a16:creationId xmlns:a16="http://schemas.microsoft.com/office/drawing/2014/main" id="{94448C84-D92E-4BFA-B2D0-E7A079C78926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3;p36">
              <a:extLst>
                <a:ext uri="{FF2B5EF4-FFF2-40B4-BE49-F238E27FC236}">
                  <a16:creationId xmlns:a16="http://schemas.microsoft.com/office/drawing/2014/main" id="{60CB8D85-0B14-4783-AA41-5E6CF8AA8D70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719;p36">
            <a:extLst>
              <a:ext uri="{FF2B5EF4-FFF2-40B4-BE49-F238E27FC236}">
                <a16:creationId xmlns:a16="http://schemas.microsoft.com/office/drawing/2014/main" id="{ACD82705-B46F-41E1-9FA5-895562003A86}"/>
              </a:ext>
            </a:extLst>
          </p:cNvPr>
          <p:cNvGrpSpPr/>
          <p:nvPr/>
        </p:nvGrpSpPr>
        <p:grpSpPr>
          <a:xfrm>
            <a:off x="6614399" y="2897241"/>
            <a:ext cx="288451" cy="275350"/>
            <a:chOff x="4126815" y="2760704"/>
            <a:chExt cx="380393" cy="363118"/>
          </a:xfrm>
        </p:grpSpPr>
        <p:sp>
          <p:nvSpPr>
            <p:cNvPr id="48" name="Google Shape;720;p36">
              <a:extLst>
                <a:ext uri="{FF2B5EF4-FFF2-40B4-BE49-F238E27FC236}">
                  <a16:creationId xmlns:a16="http://schemas.microsoft.com/office/drawing/2014/main" id="{99C6AE93-3F04-435F-9BDE-C91512D18B21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1;p36">
              <a:extLst>
                <a:ext uri="{FF2B5EF4-FFF2-40B4-BE49-F238E27FC236}">
                  <a16:creationId xmlns:a16="http://schemas.microsoft.com/office/drawing/2014/main" id="{57182F0A-A5F7-49CC-9816-13437FA22CBA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22;p36">
              <a:extLst>
                <a:ext uri="{FF2B5EF4-FFF2-40B4-BE49-F238E27FC236}">
                  <a16:creationId xmlns:a16="http://schemas.microsoft.com/office/drawing/2014/main" id="{64AF9DA6-C8B8-4BCB-8BDE-BD25836977BF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23;p36">
              <a:extLst>
                <a:ext uri="{FF2B5EF4-FFF2-40B4-BE49-F238E27FC236}">
                  <a16:creationId xmlns:a16="http://schemas.microsoft.com/office/drawing/2014/main" id="{948416BD-0BAD-4F56-A7E3-21114BC22E42}"/>
                </a:ext>
              </a:extLst>
            </p:cNvPr>
            <p:cNvSpPr/>
            <p:nvPr/>
          </p:nvSpPr>
          <p:spPr>
            <a:xfrm>
              <a:off x="4159333" y="2791378"/>
              <a:ext cx="105903" cy="201961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48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12779;p61">
            <a:extLst>
              <a:ext uri="{FF2B5EF4-FFF2-40B4-BE49-F238E27FC236}">
                <a16:creationId xmlns:a16="http://schemas.microsoft.com/office/drawing/2014/main" id="{47EA2AD8-B5A0-4A1A-A231-95F6C6167942}"/>
              </a:ext>
            </a:extLst>
          </p:cNvPr>
          <p:cNvGrpSpPr/>
          <p:nvPr/>
        </p:nvGrpSpPr>
        <p:grpSpPr>
          <a:xfrm>
            <a:off x="2534140" y="210715"/>
            <a:ext cx="4075719" cy="4584909"/>
            <a:chOff x="1768821" y="3361108"/>
            <a:chExt cx="278739" cy="339073"/>
          </a:xfrm>
          <a:solidFill>
            <a:schemeClr val="bg1"/>
          </a:solidFill>
        </p:grpSpPr>
        <p:sp>
          <p:nvSpPr>
            <p:cNvPr id="25" name="Google Shape;12780;p61">
              <a:extLst>
                <a:ext uri="{FF2B5EF4-FFF2-40B4-BE49-F238E27FC236}">
                  <a16:creationId xmlns:a16="http://schemas.microsoft.com/office/drawing/2014/main" id="{4457C7FC-D8C5-45DB-95D5-8C4AE04394E5}"/>
                </a:ext>
              </a:extLst>
            </p:cNvPr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81;p61">
              <a:extLst>
                <a:ext uri="{FF2B5EF4-FFF2-40B4-BE49-F238E27FC236}">
                  <a16:creationId xmlns:a16="http://schemas.microsoft.com/office/drawing/2014/main" id="{9405336F-E9AD-4EAB-8C96-0149F8B767A6}"/>
                </a:ext>
              </a:extLst>
            </p:cNvPr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82;p61">
              <a:extLst>
                <a:ext uri="{FF2B5EF4-FFF2-40B4-BE49-F238E27FC236}">
                  <a16:creationId xmlns:a16="http://schemas.microsoft.com/office/drawing/2014/main" id="{9DB16C42-BCC7-41A0-BDC3-CD1E87F17869}"/>
                </a:ext>
              </a:extLst>
            </p:cNvPr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783;p61">
              <a:extLst>
                <a:ext uri="{FF2B5EF4-FFF2-40B4-BE49-F238E27FC236}">
                  <a16:creationId xmlns:a16="http://schemas.microsoft.com/office/drawing/2014/main" id="{A137E500-68B2-4EAD-8247-56AA2B275B32}"/>
                </a:ext>
              </a:extLst>
            </p:cNvPr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784;p61">
              <a:extLst>
                <a:ext uri="{FF2B5EF4-FFF2-40B4-BE49-F238E27FC236}">
                  <a16:creationId xmlns:a16="http://schemas.microsoft.com/office/drawing/2014/main" id="{900966F6-BEB0-4943-B521-CD824BD8A096}"/>
                </a:ext>
              </a:extLst>
            </p:cNvPr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785;p61">
              <a:extLst>
                <a:ext uri="{FF2B5EF4-FFF2-40B4-BE49-F238E27FC236}">
                  <a16:creationId xmlns:a16="http://schemas.microsoft.com/office/drawing/2014/main" id="{667233F1-A34B-4113-91BC-F0B1F9B397CB}"/>
                </a:ext>
              </a:extLst>
            </p:cNvPr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786;p61">
              <a:extLst>
                <a:ext uri="{FF2B5EF4-FFF2-40B4-BE49-F238E27FC236}">
                  <a16:creationId xmlns:a16="http://schemas.microsoft.com/office/drawing/2014/main" id="{48F76B6C-5646-4E8C-897A-31180415AFF9}"/>
                </a:ext>
              </a:extLst>
            </p:cNvPr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787;p61">
              <a:extLst>
                <a:ext uri="{FF2B5EF4-FFF2-40B4-BE49-F238E27FC236}">
                  <a16:creationId xmlns:a16="http://schemas.microsoft.com/office/drawing/2014/main" id="{DF0F40C8-2E6E-4026-8F18-9EB906F9DE45}"/>
                </a:ext>
              </a:extLst>
            </p:cNvPr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788;p61">
              <a:extLst>
                <a:ext uri="{FF2B5EF4-FFF2-40B4-BE49-F238E27FC236}">
                  <a16:creationId xmlns:a16="http://schemas.microsoft.com/office/drawing/2014/main" id="{B97B02E5-09E9-402D-AEBF-DAC050196EA5}"/>
                </a:ext>
              </a:extLst>
            </p:cNvPr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789;p61">
              <a:extLst>
                <a:ext uri="{FF2B5EF4-FFF2-40B4-BE49-F238E27FC236}">
                  <a16:creationId xmlns:a16="http://schemas.microsoft.com/office/drawing/2014/main" id="{B68F8DDD-8010-4383-8B7D-A0E1C41D0F76}"/>
                </a:ext>
              </a:extLst>
            </p:cNvPr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790;p61">
              <a:extLst>
                <a:ext uri="{FF2B5EF4-FFF2-40B4-BE49-F238E27FC236}">
                  <a16:creationId xmlns:a16="http://schemas.microsoft.com/office/drawing/2014/main" id="{9C379169-1618-47EE-8504-0183A87E7C8A}"/>
                </a:ext>
              </a:extLst>
            </p:cNvPr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2816212" y="1054378"/>
            <a:ext cx="3511576" cy="13933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Ai</a:t>
            </a:r>
            <a:endParaRPr/>
          </a:p>
        </p:txBody>
      </p:sp>
      <p:sp>
        <p:nvSpPr>
          <p:cNvPr id="8" name="Google Shape;174;p30">
            <a:extLst>
              <a:ext uri="{FF2B5EF4-FFF2-40B4-BE49-F238E27FC236}">
                <a16:creationId xmlns:a16="http://schemas.microsoft.com/office/drawing/2014/main" id="{B657AD98-FCB5-45F3-B807-AF541D66A65F}"/>
              </a:ext>
            </a:extLst>
          </p:cNvPr>
          <p:cNvSpPr txBox="1">
            <a:spLocks/>
          </p:cNvSpPr>
          <p:nvPr/>
        </p:nvSpPr>
        <p:spPr>
          <a:xfrm>
            <a:off x="1786058" y="2267712"/>
            <a:ext cx="5571884" cy="139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6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fr-FR" sz="2800"/>
              <a:t>Une solution pour un progrès technologique durable?</a:t>
            </a:r>
            <a:endParaRPr lang="fr-FR" sz="4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A1408-DA54-4D01-A65E-8E886CC8F84D}"/>
              </a:ext>
            </a:extLst>
          </p:cNvPr>
          <p:cNvSpPr txBox="1"/>
          <p:nvPr/>
        </p:nvSpPr>
        <p:spPr>
          <a:xfrm>
            <a:off x="8422728" y="126124"/>
            <a:ext cx="575442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3">
            <a:alphaModFix/>
          </a:blip>
          <a:srcRect l="16989" r="26884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573978" y="1005976"/>
            <a:ext cx="4307332" cy="3086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400" b="0"/>
              <a:t>Energy and Policy </a:t>
            </a:r>
            <a:br>
              <a:rPr lang="en-US" sz="4400" b="0"/>
            </a:br>
            <a:r>
              <a:rPr lang="en-US" sz="4400" b="0"/>
              <a:t>Considerations </a:t>
            </a:r>
            <a:r>
              <a:rPr lang="en-US" sz="4400" b="0" err="1"/>
              <a:t>forDeep</a:t>
            </a:r>
            <a:r>
              <a:rPr lang="en-US" sz="4400" b="0"/>
              <a:t> Learning </a:t>
            </a:r>
            <a:br>
              <a:rPr lang="en-US" sz="4400" b="0"/>
            </a:br>
            <a:r>
              <a:rPr lang="en-US" sz="4400" b="0"/>
              <a:t>in NLP</a:t>
            </a:r>
            <a:r>
              <a:rPr lang="en" sz="4400" b="0"/>
              <a:t> 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C2B4E-D3A9-451E-B7EC-65A0CF4ABBB6}"/>
              </a:ext>
            </a:extLst>
          </p:cNvPr>
          <p:cNvSpPr txBox="1"/>
          <p:nvPr/>
        </p:nvSpPr>
        <p:spPr>
          <a:xfrm>
            <a:off x="3629026" y="252663"/>
            <a:ext cx="190099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err="1">
                <a:solidFill>
                  <a:srgbClr val="F3F3F3"/>
                </a:solidFill>
                <a:latin typeface="Rajdhani"/>
              </a:rPr>
              <a:t>L’article</a:t>
            </a:r>
            <a:endParaRPr lang="en-US" sz="300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13E6B-F47B-4FA8-8269-5C2E02AE0592}"/>
              </a:ext>
            </a:extLst>
          </p:cNvPr>
          <p:cNvSpPr txBox="1"/>
          <p:nvPr/>
        </p:nvSpPr>
        <p:spPr>
          <a:xfrm>
            <a:off x="8422728" y="126124"/>
            <a:ext cx="575442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3AC8D-5392-4568-8304-819E3D5651F9}"/>
              </a:ext>
            </a:extLst>
          </p:cNvPr>
          <p:cNvSpPr txBox="1"/>
          <p:nvPr/>
        </p:nvSpPr>
        <p:spPr>
          <a:xfrm>
            <a:off x="4621213" y="3803650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Strubell</a:t>
            </a:r>
            <a:r>
              <a:rPr lang="en-US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, E., Ganesh, A., &amp; McCallum, A. (2019). Energy and policy considerations for deep learning in NLP. </a:t>
            </a:r>
            <a:r>
              <a:rPr lang="en-US" err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arXiv</a:t>
            </a:r>
            <a:r>
              <a:rPr lang="en-US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 preprint arXiv:1906.02243.</a:t>
            </a:r>
            <a:endParaRPr lang="en-US">
              <a:solidFill>
                <a:schemeClr val="lt2"/>
              </a:solidFill>
              <a:latin typeface="Rajdhani"/>
              <a:cs typeface="Rajdhan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79286"/>
            <a:ext cx="2494350" cy="731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Le NLP </a:t>
            </a:r>
            <a:r>
              <a:rPr lang="en" err="1"/>
              <a:t>permet</a:t>
            </a:r>
            <a:r>
              <a:rPr lang="en"/>
              <a:t> aux machines de </a:t>
            </a:r>
            <a:r>
              <a:rPr lang="en" err="1"/>
              <a:t>décomposer</a:t>
            </a:r>
            <a:r>
              <a:rPr lang="en"/>
              <a:t> et </a:t>
            </a:r>
            <a:r>
              <a:rPr lang="en" err="1"/>
              <a:t>d'interpréter</a:t>
            </a:r>
            <a:r>
              <a:rPr lang="en"/>
              <a:t> le </a:t>
            </a:r>
            <a:r>
              <a:rPr lang="en" err="1"/>
              <a:t>langage</a:t>
            </a:r>
            <a:r>
              <a:rPr lang="en"/>
              <a:t> humain</a:t>
            </a:r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18538" y="1894325"/>
            <a:ext cx="2471791" cy="716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Modèles</a:t>
            </a:r>
            <a:r>
              <a:rPr lang="en"/>
              <a:t> </a:t>
            </a:r>
            <a:r>
              <a:rPr lang="en" err="1"/>
              <a:t>coûteux</a:t>
            </a:r>
            <a:r>
              <a:rPr lang="en"/>
              <a:t> à se </a:t>
            </a:r>
            <a:r>
              <a:rPr lang="en" err="1"/>
              <a:t>développer</a:t>
            </a:r>
            <a:r>
              <a:rPr lang="en"/>
              <a:t>  sur le plan financier et  </a:t>
            </a:r>
            <a:r>
              <a:rPr lang="en" err="1"/>
              <a:t>environnemental</a:t>
            </a:r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1725925" y="3476411"/>
            <a:ext cx="2622184" cy="716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200" err="1"/>
              <a:t>Modèles</a:t>
            </a:r>
            <a:r>
              <a:rPr lang="en" sz="1200"/>
              <a:t> </a:t>
            </a:r>
            <a:r>
              <a:rPr lang="en" sz="1200" err="1"/>
              <a:t>coûteux</a:t>
            </a:r>
            <a:r>
              <a:rPr lang="en" sz="1200"/>
              <a:t> à </a:t>
            </a:r>
            <a:r>
              <a:rPr lang="en" sz="1200" err="1"/>
              <a:t>développer</a:t>
            </a:r>
            <a:r>
              <a:rPr lang="en" sz="1200"/>
              <a:t>  sur le plan </a:t>
            </a:r>
            <a:r>
              <a:rPr lang="en" sz="1200" err="1"/>
              <a:t>environnementa</a:t>
            </a:r>
            <a:r>
              <a:rPr lang="en" err="1"/>
              <a:t>l</a:t>
            </a:r>
            <a:endParaRPr lang="en-US" err="1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Mise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évidence</a:t>
            </a:r>
          </a:p>
        </p:txBody>
      </p:sp>
      <p:grpSp>
        <p:nvGrpSpPr>
          <p:cNvPr id="187" name="Google Shape;187;p31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A79A2354-495C-4454-9B48-035776E7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274" y="1664034"/>
            <a:ext cx="4337384" cy="2902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998ED-FB0C-4CF9-A2B2-3507884441F8}"/>
              </a:ext>
            </a:extLst>
          </p:cNvPr>
          <p:cNvSpPr txBox="1"/>
          <p:nvPr/>
        </p:nvSpPr>
        <p:spPr>
          <a:xfrm>
            <a:off x="8422728" y="126124"/>
            <a:ext cx="575442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79286"/>
            <a:ext cx="2494350" cy="731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Accès</a:t>
            </a:r>
            <a:r>
              <a:rPr lang="en"/>
              <a:t> </a:t>
            </a:r>
            <a:r>
              <a:rPr lang="en" err="1"/>
              <a:t>équitable</a:t>
            </a:r>
            <a:r>
              <a:rPr lang="en"/>
              <a:t> aux </a:t>
            </a:r>
            <a:r>
              <a:rPr lang="en" err="1"/>
              <a:t>ressources</a:t>
            </a:r>
            <a:r>
              <a:rPr lang="en"/>
              <a:t> de </a:t>
            </a:r>
            <a:r>
              <a:rPr lang="en" err="1"/>
              <a:t>calcul</a:t>
            </a:r>
            <a:r>
              <a:rPr lang="en"/>
              <a:t> pour les </a:t>
            </a:r>
            <a:r>
              <a:rPr lang="en" err="1"/>
              <a:t>chercheurs</a:t>
            </a:r>
            <a:r>
              <a:rPr lang="en"/>
              <a:t> </a:t>
            </a:r>
            <a:endParaRPr lang="en-US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18538" y="3476411"/>
            <a:ext cx="2441712" cy="716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Priorisation</a:t>
            </a:r>
            <a:r>
              <a:rPr lang="en"/>
              <a:t> de la recherche du hardware et des </a:t>
            </a:r>
            <a:r>
              <a:rPr lang="en" err="1"/>
              <a:t>algorithmes</a:t>
            </a:r>
            <a:r>
              <a:rPr lang="en"/>
              <a:t> de </a:t>
            </a:r>
            <a:r>
              <a:rPr lang="en" err="1"/>
              <a:t>calcul</a:t>
            </a:r>
            <a:r>
              <a:rPr lang="en"/>
              <a:t> </a:t>
            </a:r>
            <a:r>
              <a:rPr lang="en" err="1"/>
              <a:t>efficaces</a:t>
            </a:r>
            <a:endParaRPr lang="en-US" err="1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Recommandations</a:t>
            </a:r>
            <a:endParaRPr lang="en-US" err="1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4" name="Google Shape;354;p31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Subtitle 3">
            <a:extLst>
              <a:ext uri="{FF2B5EF4-FFF2-40B4-BE49-F238E27FC236}">
                <a16:creationId xmlns:a16="http://schemas.microsoft.com/office/drawing/2014/main" id="{087FE091-3214-401B-9EBD-F451E52A7F6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37440A1-60D6-4C36-BD84-3F3513A20DE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D9F6671-6FE0-4964-9D91-7BFB7F9D8E8A}"/>
              </a:ext>
            </a:extLst>
          </p:cNvPr>
          <p:cNvCxnSpPr/>
          <p:nvPr/>
        </p:nvCxnSpPr>
        <p:spPr>
          <a:xfrm>
            <a:off x="4295274" y="2272463"/>
            <a:ext cx="797091" cy="1564105"/>
          </a:xfrm>
          <a:prstGeom prst="bentConnector3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86F146-4A5A-43CB-924D-4FBEADC38436}"/>
              </a:ext>
            </a:extLst>
          </p:cNvPr>
          <p:cNvSpPr txBox="1"/>
          <p:nvPr/>
        </p:nvSpPr>
        <p:spPr>
          <a:xfrm>
            <a:off x="8422728" y="126124"/>
            <a:ext cx="575442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0869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749029" y="1689419"/>
            <a:ext cx="2347196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400"/>
              <a:t>L'IA </a:t>
            </a:r>
            <a:r>
              <a:rPr lang="en" sz="1400" err="1"/>
              <a:t>impacte</a:t>
            </a:r>
            <a:r>
              <a:rPr lang="en" sz="1400"/>
              <a:t> </a:t>
            </a:r>
            <a:r>
              <a:rPr lang="en" sz="1400" err="1"/>
              <a:t>sévèrement</a:t>
            </a:r>
            <a:r>
              <a:rPr lang="en" sz="1400"/>
              <a:t> </a:t>
            </a:r>
            <a:r>
              <a:rPr lang="en" sz="1400" err="1"/>
              <a:t>l'environnement</a:t>
            </a:r>
            <a:endParaRPr lang="en-US" err="1"/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6087537" y="3302704"/>
            <a:ext cx="2518148" cy="106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400"/>
              <a:t>Augmenter la </a:t>
            </a:r>
            <a:r>
              <a:rPr lang="en" sz="1400" err="1"/>
              <a:t>précision</a:t>
            </a:r>
            <a:r>
              <a:rPr lang="en" sz="1400"/>
              <a:t> des </a:t>
            </a:r>
            <a:r>
              <a:rPr lang="en" sz="1400" err="1"/>
              <a:t>algorithmes</a:t>
            </a:r>
            <a:r>
              <a:rPr lang="en" sz="1400"/>
              <a:t> tout </a:t>
            </a:r>
            <a:r>
              <a:rPr lang="en" sz="1400" err="1"/>
              <a:t>en</a:t>
            </a:r>
            <a:r>
              <a:rPr lang="en" sz="1400"/>
              <a:t> </a:t>
            </a:r>
            <a:r>
              <a:rPr lang="en" sz="1400" err="1"/>
              <a:t>réduisant</a:t>
            </a:r>
            <a:r>
              <a:rPr lang="en" sz="1400"/>
              <a:t> </a:t>
            </a:r>
            <a:r>
              <a:rPr lang="en" sz="1400" err="1"/>
              <a:t>leur</a:t>
            </a:r>
            <a:r>
              <a:rPr lang="en" sz="1400"/>
              <a:t> impact </a:t>
            </a:r>
            <a:r>
              <a:rPr lang="en" sz="1400" err="1"/>
              <a:t>environnemental</a:t>
            </a:r>
            <a:r>
              <a:rPr lang="en" sz="1400"/>
              <a:t> </a:t>
            </a:r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4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661" name="Google Shape;661;p34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4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2268110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b="1">
                <a:latin typeface="Rajdhani"/>
                <a:ea typeface="Rajdhani"/>
                <a:cs typeface="Rajdhani"/>
                <a:sym typeface="Rajdhani"/>
              </a:rPr>
              <a:t>Problème</a:t>
            </a: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7537" y="3037098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</a:rPr>
              <a:t>Solution</a:t>
            </a:r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655;p34">
            <a:extLst>
              <a:ext uri="{FF2B5EF4-FFF2-40B4-BE49-F238E27FC236}">
                <a16:creationId xmlns:a16="http://schemas.microsoft.com/office/drawing/2014/main" id="{94969FF7-2F4A-4A9B-AFC3-AF3155DB08DB}"/>
              </a:ext>
            </a:extLst>
          </p:cNvPr>
          <p:cNvSpPr txBox="1">
            <a:spLocks/>
          </p:cNvSpPr>
          <p:nvPr/>
        </p:nvSpPr>
        <p:spPr>
          <a:xfrm flipH="1">
            <a:off x="4213540" y="2513510"/>
            <a:ext cx="747765" cy="56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US" sz="1400" b="1"/>
              <a:t>GREEN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8AF2E-B02D-46D5-ADA7-25A08C230B03}"/>
              </a:ext>
            </a:extLst>
          </p:cNvPr>
          <p:cNvSpPr txBox="1"/>
          <p:nvPr/>
        </p:nvSpPr>
        <p:spPr>
          <a:xfrm>
            <a:off x="8422728" y="126124"/>
            <a:ext cx="575442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Perspectives de recherche</a:t>
            </a:r>
            <a:endParaRPr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386740522"/>
              </p:ext>
            </p:extLst>
          </p:nvPr>
        </p:nvGraphicFramePr>
        <p:xfrm>
          <a:off x="1248350" y="2202525"/>
          <a:ext cx="6647300" cy="2202010"/>
        </p:xfrm>
        <a:graphic>
          <a:graphicData uri="http://schemas.openxmlformats.org/drawingml/2006/table">
            <a:tbl>
              <a:tblPr>
                <a:noFill/>
                <a:tableStyleId>{5EFF56FA-AAD3-4B67-9DC0-D96B8204113D}</a:tableStyleId>
              </a:tblPr>
              <a:tblGrid>
                <a:gridCol w="16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01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02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03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04</a:t>
                      </a:r>
                      <a:endParaRPr sz="3000" b="1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Étudier comment faire progresser l’IA tout en la gardant verte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Obtenir un résultat préliminaire après notre étude sur les différents algorithmes 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Quantifier les différences de coûts et de prix entre l’IA verte et non verte et proposer un modèle de tarification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Implémenter un modèle de comparaison des prix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>
                        <a:alpha val="2657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834D38-AF66-4735-A810-C9B4CA32488E}"/>
              </a:ext>
            </a:extLst>
          </p:cNvPr>
          <p:cNvSpPr txBox="1"/>
          <p:nvPr/>
        </p:nvSpPr>
        <p:spPr>
          <a:xfrm>
            <a:off x="8422728" y="126124"/>
            <a:ext cx="575442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Sommaire</a:t>
            </a:r>
            <a:endParaRPr sz="300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73340" y="944879"/>
            <a:ext cx="6991440" cy="2259115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2"/>
                </a:solidFill>
              </a:rPr>
              <a:t>Présentation de notre équipe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2"/>
                </a:solidFill>
              </a:rPr>
              <a:t>Présentation du laboratoire de recherche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2"/>
                </a:solidFill>
              </a:rPr>
              <a:t>Contexte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2"/>
                </a:solidFill>
              </a:rPr>
              <a:t>Le </a:t>
            </a:r>
            <a:r>
              <a:rPr lang="fr-FR" err="1">
                <a:solidFill>
                  <a:schemeClr val="lt2"/>
                </a:solidFill>
              </a:rPr>
              <a:t>Deep</a:t>
            </a:r>
            <a:r>
              <a:rPr lang="fr-FR">
                <a:solidFill>
                  <a:schemeClr val="lt2"/>
                </a:solidFill>
              </a:rPr>
              <a:t> Learning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2"/>
                </a:solidFill>
              </a:rPr>
              <a:t>Présentation de l'article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r>
              <a:rPr lang="fr-FR">
                <a:solidFill>
                  <a:schemeClr val="lt2"/>
                </a:solidFill>
              </a:rPr>
              <a:t>Perspectives et conclusion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endParaRPr lang="fr-FR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endParaRPr lang="fr-FR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endParaRPr lang="fr-FR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Clr>
                <a:schemeClr val="tx2"/>
              </a:buClr>
              <a:buSzPct val="92000"/>
              <a:buFont typeface="Wingdings" panose="05000000000000000000" pitchFamily="2" charset="2"/>
              <a:buChar char="Ø"/>
            </a:pPr>
            <a:endParaRPr lang="fr-FR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fr-FR">
              <a:solidFill>
                <a:schemeClr val="l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0274B-3C7A-43E0-BA83-F0A0E5152630}"/>
              </a:ext>
            </a:extLst>
          </p:cNvPr>
          <p:cNvSpPr txBox="1"/>
          <p:nvPr/>
        </p:nvSpPr>
        <p:spPr>
          <a:xfrm>
            <a:off x="8609943" y="126124"/>
            <a:ext cx="38822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2867966" y="1399097"/>
            <a:ext cx="3201598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</a:t>
            </a: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666191" y="1481021"/>
            <a:ext cx="382355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De </a:t>
            </a:r>
            <a:r>
              <a:rPr lang="en" err="1"/>
              <a:t>votre</a:t>
            </a:r>
            <a:r>
              <a:rPr lang="en"/>
              <a:t> attention</a:t>
            </a:r>
          </a:p>
          <a:p>
            <a:pPr marL="0" indent="0"/>
            <a:endParaRPr lang="en"/>
          </a:p>
        </p:txBody>
      </p:sp>
      <p:cxnSp>
        <p:nvCxnSpPr>
          <p:cNvPr id="6" name="Google Shape;137;p27">
            <a:extLst>
              <a:ext uri="{FF2B5EF4-FFF2-40B4-BE49-F238E27FC236}">
                <a16:creationId xmlns:a16="http://schemas.microsoft.com/office/drawing/2014/main" id="{74137C13-A153-4FC9-A87D-30AD0F9464B5}"/>
              </a:ext>
            </a:extLst>
          </p:cNvPr>
          <p:cNvCxnSpPr>
            <a:cxnSpLocks/>
          </p:cNvCxnSpPr>
          <p:nvPr/>
        </p:nvCxnSpPr>
        <p:spPr>
          <a:xfrm>
            <a:off x="4721049" y="2148061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84490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 Ndiaye</a:t>
            </a:r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M1 Systèmes embarqués à l’ECE</a:t>
            </a:r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293190" y="2424275"/>
            <a:ext cx="3506034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Dina Gabriel Rakotomavo</a:t>
            </a:r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293191" y="275125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/>
              <a:t>M1 Systèmes d’informations à l’ECE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1513313" y="3475088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Aïcha Baccar</a:t>
            </a:r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1513312" y="38020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/>
              <a:t>M1 Systèmes embarqués à l’ECE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04337" y="376193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496616" y="268822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1380538" y="3667053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172892" y="258924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Google Shape;109;p25">
            <a:extLst>
              <a:ext uri="{FF2B5EF4-FFF2-40B4-BE49-F238E27FC236}">
                <a16:creationId xmlns:a16="http://schemas.microsoft.com/office/drawing/2014/main" id="{E9F83BFE-EE99-4060-BBD3-227AE9931858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fr-FR" sz="3000"/>
              <a:t>Présentation de notre équipe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A8E773-4FCE-4D71-8549-2F020DEBB773}"/>
              </a:ext>
            </a:extLst>
          </p:cNvPr>
          <p:cNvSpPr txBox="1"/>
          <p:nvPr/>
        </p:nvSpPr>
        <p:spPr>
          <a:xfrm>
            <a:off x="8609943" y="126124"/>
            <a:ext cx="38822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144113" y="1507485"/>
            <a:ext cx="3201598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Laboratoire de l’ECE</a:t>
            </a:r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63010" y="1461314"/>
            <a:ext cx="382355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Laboratoire</a:t>
            </a:r>
            <a:r>
              <a:rPr lang="en"/>
              <a:t> </a:t>
            </a:r>
            <a:r>
              <a:rPr lang="en" err="1"/>
              <a:t>interdisciplinaire</a:t>
            </a:r>
            <a:endParaRPr lang="en"/>
          </a:p>
          <a:p>
            <a:pPr marL="0" indent="0"/>
            <a:r>
              <a:rPr lang="en"/>
              <a:t>Recherches </a:t>
            </a:r>
            <a:r>
              <a:rPr lang="en" err="1"/>
              <a:t>appliquées</a:t>
            </a:r>
            <a:r>
              <a:rPr lang="en"/>
              <a:t> au service de la </a:t>
            </a:r>
            <a:r>
              <a:rPr lang="en" err="1"/>
              <a:t>société</a:t>
            </a:r>
          </a:p>
          <a:p>
            <a:pPr marL="0" indent="0"/>
            <a:endParaRPr lang="en"/>
          </a:p>
        </p:txBody>
      </p:sp>
      <p:cxnSp>
        <p:nvCxnSpPr>
          <p:cNvPr id="6" name="Google Shape;137;p27">
            <a:extLst>
              <a:ext uri="{FF2B5EF4-FFF2-40B4-BE49-F238E27FC236}">
                <a16:creationId xmlns:a16="http://schemas.microsoft.com/office/drawing/2014/main" id="{74137C13-A153-4FC9-A87D-30AD0F9464B5}"/>
              </a:ext>
            </a:extLst>
          </p:cNvPr>
          <p:cNvCxnSpPr>
            <a:cxnSpLocks/>
          </p:cNvCxnSpPr>
          <p:nvPr/>
        </p:nvCxnSpPr>
        <p:spPr>
          <a:xfrm>
            <a:off x="5006799" y="2256449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C48072-F9A2-410B-921F-2C8DE464599C}"/>
              </a:ext>
            </a:extLst>
          </p:cNvPr>
          <p:cNvSpPr txBox="1"/>
          <p:nvPr/>
        </p:nvSpPr>
        <p:spPr>
          <a:xfrm>
            <a:off x="8609943" y="126124"/>
            <a:ext cx="38822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LACS : 1er </a:t>
            </a:r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laboratoire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de </a:t>
            </a:r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l'ECE</a:t>
            </a:r>
            <a:endParaRPr lang="en" err="1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2004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Lancement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 du </a:t>
            </a:r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projet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 "</a:t>
            </a:r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Véhicule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 du </a:t>
            </a:r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futur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"</a:t>
            </a: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Mise </a:t>
            </a:r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en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 place </a:t>
            </a:r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d'une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 structure </a:t>
            </a:r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basées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 sur 3 disciplines</a:t>
            </a:r>
          </a:p>
        </p:txBody>
      </p:sp>
      <p:sp>
        <p:nvSpPr>
          <p:cNvPr id="148" name="Google Shape;148;p28"/>
          <p:cNvSpPr txBox="1"/>
          <p:nvPr/>
        </p:nvSpPr>
        <p:spPr>
          <a:xfrm>
            <a:off x="6256025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Lancement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 du </a:t>
            </a:r>
            <a:r>
              <a:rPr lang="en" err="1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programme</a:t>
            </a: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rPr>
              <a:t> PI-ECE</a:t>
            </a: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2014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2017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2018</a:t>
            </a:r>
            <a:endParaRPr sz="2400" b="1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stCxn id="149" idx="3"/>
            <a:endCxn id="146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stCxn id="151" idx="3"/>
            <a:endCxn id="148" idx="1"/>
          </p:cNvCxnSpPr>
          <p:nvPr/>
        </p:nvCxnSpPr>
        <p:spPr>
          <a:xfrm rot="10800000" flipH="1">
            <a:off x="6047475" y="3680625"/>
            <a:ext cx="208500" cy="1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35;p27">
            <a:extLst>
              <a:ext uri="{FF2B5EF4-FFF2-40B4-BE49-F238E27FC236}">
                <a16:creationId xmlns:a16="http://schemas.microsoft.com/office/drawing/2014/main" id="{4FB86973-3E7C-40F4-A103-8B0C2E1C62A9}"/>
              </a:ext>
            </a:extLst>
          </p:cNvPr>
          <p:cNvSpPr txBox="1">
            <a:spLocks/>
          </p:cNvSpPr>
          <p:nvPr/>
        </p:nvSpPr>
        <p:spPr>
          <a:xfrm>
            <a:off x="1007541" y="1490975"/>
            <a:ext cx="3201598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45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fr-FR"/>
              <a:t>Laboratoire de l’ECE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A1082-044B-4C5C-89C3-0326B729E1D2}"/>
              </a:ext>
            </a:extLst>
          </p:cNvPr>
          <p:cNvSpPr txBox="1"/>
          <p:nvPr/>
        </p:nvSpPr>
        <p:spPr>
          <a:xfrm>
            <a:off x="8609943" y="126124"/>
            <a:ext cx="38822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>
            <a:extLst>
              <a:ext uri="{FF2B5EF4-FFF2-40B4-BE49-F238E27FC236}">
                <a16:creationId xmlns:a16="http://schemas.microsoft.com/office/drawing/2014/main" id="{3EA885A1-525D-4B15-A3F3-C81B648A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" y="-518"/>
            <a:ext cx="9116509" cy="51445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AD44E-B5AB-43A9-9A42-462DB02BA005}"/>
              </a:ext>
            </a:extLst>
          </p:cNvPr>
          <p:cNvSpPr txBox="1"/>
          <p:nvPr/>
        </p:nvSpPr>
        <p:spPr>
          <a:xfrm>
            <a:off x="8609943" y="126124"/>
            <a:ext cx="38822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701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97D911BF-1461-477C-9452-7044CB4F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" y="932"/>
            <a:ext cx="9138212" cy="5141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4C875-13E2-4444-8C1D-E2DB658CB05A}"/>
              </a:ext>
            </a:extLst>
          </p:cNvPr>
          <p:cNvSpPr txBox="1"/>
          <p:nvPr/>
        </p:nvSpPr>
        <p:spPr>
          <a:xfrm>
            <a:off x="8609943" y="126124"/>
            <a:ext cx="38822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4395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Contexte</a:t>
            </a:r>
            <a:endParaRPr sz="300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73007" y="3579559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développement durable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552034" y="3569132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630673" y="3579559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 en constante évolution</a:t>
            </a:r>
            <a:endParaRPr/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1751483" y="29771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</p:cNvCxnSpPr>
          <p:nvPr/>
        </p:nvCxnSpPr>
        <p:spPr>
          <a:xfrm rot="10800000">
            <a:off x="4400324" y="29771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</p:cNvCxnSpPr>
          <p:nvPr/>
        </p:nvCxnSpPr>
        <p:spPr>
          <a:xfrm rot="10800000">
            <a:off x="7321684" y="29771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4" name="Google Shape;9048;p55">
            <a:extLst>
              <a:ext uri="{FF2B5EF4-FFF2-40B4-BE49-F238E27FC236}">
                <a16:creationId xmlns:a16="http://schemas.microsoft.com/office/drawing/2014/main" id="{B4C1EB91-2AAD-441E-A772-406E39DC112A}"/>
              </a:ext>
            </a:extLst>
          </p:cNvPr>
          <p:cNvGrpSpPr/>
          <p:nvPr/>
        </p:nvGrpSpPr>
        <p:grpSpPr>
          <a:xfrm>
            <a:off x="980697" y="1338612"/>
            <a:ext cx="1539299" cy="1553925"/>
            <a:chOff x="2657744" y="2337745"/>
            <a:chExt cx="832987" cy="798137"/>
          </a:xfrm>
        </p:grpSpPr>
        <p:sp>
          <p:nvSpPr>
            <p:cNvPr id="15" name="Google Shape;9049;p55">
              <a:extLst>
                <a:ext uri="{FF2B5EF4-FFF2-40B4-BE49-F238E27FC236}">
                  <a16:creationId xmlns:a16="http://schemas.microsoft.com/office/drawing/2014/main" id="{DD023046-81D7-4509-B053-A39B4B55299D}"/>
                </a:ext>
              </a:extLst>
            </p:cNvPr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50;p55">
              <a:extLst>
                <a:ext uri="{FF2B5EF4-FFF2-40B4-BE49-F238E27FC236}">
                  <a16:creationId xmlns:a16="http://schemas.microsoft.com/office/drawing/2014/main" id="{82112A26-3A11-4022-8E99-5D5C87D055E5}"/>
                </a:ext>
              </a:extLst>
            </p:cNvPr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051;p55">
              <a:extLst>
                <a:ext uri="{FF2B5EF4-FFF2-40B4-BE49-F238E27FC236}">
                  <a16:creationId xmlns:a16="http://schemas.microsoft.com/office/drawing/2014/main" id="{EFD3D1BF-F76F-4903-9CF6-76EB1EBF1FBB}"/>
                </a:ext>
              </a:extLst>
            </p:cNvPr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52;p55">
              <a:extLst>
                <a:ext uri="{FF2B5EF4-FFF2-40B4-BE49-F238E27FC236}">
                  <a16:creationId xmlns:a16="http://schemas.microsoft.com/office/drawing/2014/main" id="{F1B07F00-C578-441B-924B-CC2B56674818}"/>
                </a:ext>
              </a:extLst>
            </p:cNvPr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53;p55">
              <a:extLst>
                <a:ext uri="{FF2B5EF4-FFF2-40B4-BE49-F238E27FC236}">
                  <a16:creationId xmlns:a16="http://schemas.microsoft.com/office/drawing/2014/main" id="{338047DC-8561-4D4D-B3A6-E5DEFEF5026B}"/>
                </a:ext>
              </a:extLst>
            </p:cNvPr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54;p55">
              <a:extLst>
                <a:ext uri="{FF2B5EF4-FFF2-40B4-BE49-F238E27FC236}">
                  <a16:creationId xmlns:a16="http://schemas.microsoft.com/office/drawing/2014/main" id="{79763FBF-A94A-41AA-9DD1-7981577C8B2B}"/>
                </a:ext>
              </a:extLst>
            </p:cNvPr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0101;p57">
            <a:extLst>
              <a:ext uri="{FF2B5EF4-FFF2-40B4-BE49-F238E27FC236}">
                <a16:creationId xmlns:a16="http://schemas.microsoft.com/office/drawing/2014/main" id="{A766DBF3-2820-4805-B705-624687A2BD1B}"/>
              </a:ext>
            </a:extLst>
          </p:cNvPr>
          <p:cNvGrpSpPr/>
          <p:nvPr/>
        </p:nvGrpSpPr>
        <p:grpSpPr>
          <a:xfrm>
            <a:off x="3766818" y="1647504"/>
            <a:ext cx="1267011" cy="1169456"/>
            <a:chOff x="1421638" y="4125629"/>
            <a:chExt cx="374709" cy="374010"/>
          </a:xfrm>
        </p:grpSpPr>
        <p:sp>
          <p:nvSpPr>
            <p:cNvPr id="24" name="Google Shape;10102;p57">
              <a:extLst>
                <a:ext uri="{FF2B5EF4-FFF2-40B4-BE49-F238E27FC236}">
                  <a16:creationId xmlns:a16="http://schemas.microsoft.com/office/drawing/2014/main" id="{363A7E5C-53FD-4BF4-A4E2-192D7BCD44D3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03;p57">
              <a:extLst>
                <a:ext uri="{FF2B5EF4-FFF2-40B4-BE49-F238E27FC236}">
                  <a16:creationId xmlns:a16="http://schemas.microsoft.com/office/drawing/2014/main" id="{D8009191-BB76-4EA4-977B-F175173BF112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0076;p57">
            <a:extLst>
              <a:ext uri="{FF2B5EF4-FFF2-40B4-BE49-F238E27FC236}">
                <a16:creationId xmlns:a16="http://schemas.microsoft.com/office/drawing/2014/main" id="{5A2270A1-D23B-4070-B611-01F732F6F7B3}"/>
              </a:ext>
            </a:extLst>
          </p:cNvPr>
          <p:cNvGrpSpPr/>
          <p:nvPr/>
        </p:nvGrpSpPr>
        <p:grpSpPr>
          <a:xfrm>
            <a:off x="6519518" y="1522355"/>
            <a:ext cx="1604333" cy="1294593"/>
            <a:chOff x="3584280" y="3699191"/>
            <a:chExt cx="358069" cy="317995"/>
          </a:xfrm>
        </p:grpSpPr>
        <p:sp>
          <p:nvSpPr>
            <p:cNvPr id="30" name="Google Shape;10077;p57">
              <a:extLst>
                <a:ext uri="{FF2B5EF4-FFF2-40B4-BE49-F238E27FC236}">
                  <a16:creationId xmlns:a16="http://schemas.microsoft.com/office/drawing/2014/main" id="{9B315C22-6C34-4395-A91A-EACA33C0631F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78;p57">
              <a:extLst>
                <a:ext uri="{FF2B5EF4-FFF2-40B4-BE49-F238E27FC236}">
                  <a16:creationId xmlns:a16="http://schemas.microsoft.com/office/drawing/2014/main" id="{BBEF0FEF-BF10-4EFC-9C91-2BF0B81B1FE9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79;p57">
              <a:extLst>
                <a:ext uri="{FF2B5EF4-FFF2-40B4-BE49-F238E27FC236}">
                  <a16:creationId xmlns:a16="http://schemas.microsoft.com/office/drawing/2014/main" id="{2126DDB9-6837-4B89-AA6B-FC6F54D92489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80;p57">
              <a:extLst>
                <a:ext uri="{FF2B5EF4-FFF2-40B4-BE49-F238E27FC236}">
                  <a16:creationId xmlns:a16="http://schemas.microsoft.com/office/drawing/2014/main" id="{22EAA1F0-9421-4558-961C-1A3BF9A979CA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263687-42D6-47F0-B28F-4E404E955968}"/>
              </a:ext>
            </a:extLst>
          </p:cNvPr>
          <p:cNvSpPr txBox="1"/>
          <p:nvPr/>
        </p:nvSpPr>
        <p:spPr>
          <a:xfrm>
            <a:off x="8609943" y="126124"/>
            <a:ext cx="38822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B2498-6586-440F-9D67-A39EAFBF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AI</a:t>
            </a:r>
          </a:p>
        </p:txBody>
      </p:sp>
      <p:pic>
        <p:nvPicPr>
          <p:cNvPr id="2050" name="Picture 2" descr="Notre approche - DATAVALORIS">
            <a:extLst>
              <a:ext uri="{FF2B5EF4-FFF2-40B4-BE49-F238E27FC236}">
                <a16:creationId xmlns:a16="http://schemas.microsoft.com/office/drawing/2014/main" id="{453FE93F-A733-4BF6-A2FA-AF663272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52325"/>
            <a:ext cx="38100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8450E-319B-4C6E-9574-7C6BE47B7991}"/>
              </a:ext>
            </a:extLst>
          </p:cNvPr>
          <p:cNvSpPr txBox="1"/>
          <p:nvPr/>
        </p:nvSpPr>
        <p:spPr>
          <a:xfrm>
            <a:off x="8609943" y="126124"/>
            <a:ext cx="388227" cy="461665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FFED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6984178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4D5102346AD64398DD383458ECCBE9" ma:contentTypeVersion="7" ma:contentTypeDescription="Crée un document." ma:contentTypeScope="" ma:versionID="4b07013f90ad1b273b83b54242f6a01a">
  <xsd:schema xmlns:xsd="http://www.w3.org/2001/XMLSchema" xmlns:xs="http://www.w3.org/2001/XMLSchema" xmlns:p="http://schemas.microsoft.com/office/2006/metadata/properties" xmlns:ns3="09d562cd-ef31-47bd-8907-3751e9f94f1b" xmlns:ns4="d5b902c9-5fae-44d3-b86d-c7dc1be6810a" targetNamespace="http://schemas.microsoft.com/office/2006/metadata/properties" ma:root="true" ma:fieldsID="43fe0ed8a50c12932d55bc144b9d0a29" ns3:_="" ns4:_="">
    <xsd:import namespace="09d562cd-ef31-47bd-8907-3751e9f94f1b"/>
    <xsd:import namespace="d5b902c9-5fae-44d3-b86d-c7dc1be681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562cd-ef31-47bd-8907-3751e9f94f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b902c9-5fae-44d3-b86d-c7dc1be6810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721879-913F-41B0-A886-7E3C6E00777E}">
  <ds:schemaRefs>
    <ds:schemaRef ds:uri="09d562cd-ef31-47bd-8907-3751e9f94f1b"/>
    <ds:schemaRef ds:uri="d5b902c9-5fae-44d3-b86d-c7dc1be681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5C28268-7A1F-40CB-80B6-B6A6E1B0D2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F5DFCD-F193-4F35-A26B-5141608C3942}">
  <ds:schemaRefs>
    <ds:schemaRef ds:uri="09d562cd-ef31-47bd-8907-3751e9f94f1b"/>
    <ds:schemaRef ds:uri="d5b902c9-5fae-44d3-b86d-c7dc1be681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Affichage à l'écran (16:9)</PresentationFormat>
  <Paragraphs>105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Rajdhani</vt:lpstr>
      <vt:lpstr>Fira Sans Condensed</vt:lpstr>
      <vt:lpstr>Fira Sans Condensed Light</vt:lpstr>
      <vt:lpstr>Anton</vt:lpstr>
      <vt:lpstr>Advent Pro Light</vt:lpstr>
      <vt:lpstr>Arial</vt:lpstr>
      <vt:lpstr>Josefin Slab</vt:lpstr>
      <vt:lpstr>Wingdings</vt:lpstr>
      <vt:lpstr>Ai Tech Agency by Slidesgo</vt:lpstr>
      <vt:lpstr>GREEN AI </vt:lpstr>
      <vt:lpstr>Sommaire</vt:lpstr>
      <vt:lpstr>Anna Ndiaye</vt:lpstr>
      <vt:lpstr>Laboratoire de l’ECE</vt:lpstr>
      <vt:lpstr>Présentation PowerPoint</vt:lpstr>
      <vt:lpstr>Présentation PowerPoint</vt:lpstr>
      <vt:lpstr>Présentation PowerPoint</vt:lpstr>
      <vt:lpstr>Contexte</vt:lpstr>
      <vt:lpstr>AI</vt:lpstr>
      <vt:lpstr>Le Deep Learning</vt:lpstr>
      <vt:lpstr>Des transformations à croissances inverses</vt:lpstr>
      <vt:lpstr>Mise en évidence du problème</vt:lpstr>
      <vt:lpstr>Mise en évidence du problème</vt:lpstr>
      <vt:lpstr>Green Ai</vt:lpstr>
      <vt:lpstr>Energy and Policy  Considerations forDeep Learning  in NLP </vt:lpstr>
      <vt:lpstr>Mise en évidence</vt:lpstr>
      <vt:lpstr>Recommandations</vt:lpstr>
      <vt:lpstr>Conclusion</vt:lpstr>
      <vt:lpstr>Perspectives de recherche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AI</dc:title>
  <dc:creator>aicha baccar</dc:creator>
  <cp:lastModifiedBy>Aïcha</cp:lastModifiedBy>
  <cp:revision>1</cp:revision>
  <dcterms:modified xsi:type="dcterms:W3CDTF">2022-01-27T11:26:07Z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0x010100224D5102346AD64398DD383458ECCBE9</vt:lpwstr>
  </property>
</Properties>
</file>